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Montserrat" pitchFamily="2" charset="77"/>
      <p:regular r:id="rId16"/>
      <p:bold r:id="rId17"/>
      <p:italic r:id="rId18"/>
      <p:boldItalic r:id="rId19"/>
    </p:embeddedFont>
    <p:embeddedFont>
      <p:font typeface="Montserrat Bold" pitchFamily="2" charset="77"/>
      <p:regular r:id="rId20"/>
    </p:embeddedFont>
    <p:embeddedFont>
      <p:font typeface="Montserrat Semi-Bold Bold" pitchFamily="2" charset="77"/>
      <p:regular r:id="rId21"/>
      <p:bold r:id="rId22"/>
    </p:embeddedFont>
    <p:embeddedFont>
      <p:font typeface="Neue Machina UltraBold" pitchFamily="2" charset="77"/>
      <p:regular r:id="rId23"/>
      <p:bold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6" autoAdjust="0"/>
    <p:restoredTop sz="94649" autoAdjust="0"/>
  </p:normalViewPr>
  <p:slideViewPr>
    <p:cSldViewPr>
      <p:cViewPr varScale="1">
        <p:scale>
          <a:sx n="68" d="100"/>
          <a:sy n="68" d="100"/>
        </p:scale>
        <p:origin x="768" y="-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10" Type="http://schemas.openxmlformats.org/officeDocument/2006/relationships/image" Target="../media/image22.png"/><Relationship Id="rId4" Type="http://schemas.openxmlformats.org/officeDocument/2006/relationships/image" Target="../media/image3.png"/><Relationship Id="rId9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10" Type="http://schemas.openxmlformats.org/officeDocument/2006/relationships/image" Target="../media/image14.png"/><Relationship Id="rId4" Type="http://schemas.openxmlformats.org/officeDocument/2006/relationships/image" Target="../media/image3.png"/><Relationship Id="rId9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2.svg"/><Relationship Id="rId7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2.svg"/><Relationship Id="rId7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2.svg"/><Relationship Id="rId7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6.svg"/><Relationship Id="rId7" Type="http://schemas.openxmlformats.org/officeDocument/2006/relationships/image" Target="../media/image4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10" Type="http://schemas.openxmlformats.org/officeDocument/2006/relationships/image" Target="../media/image14.png"/><Relationship Id="rId4" Type="http://schemas.openxmlformats.org/officeDocument/2006/relationships/image" Target="../media/image1.png"/><Relationship Id="rId9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2.svg"/><Relationship Id="rId7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3875567" y="-4926720"/>
            <a:ext cx="9808535" cy="9808535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-1271731" y="6544095"/>
            <a:ext cx="6009009" cy="6009009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 rot="8100000">
            <a:off x="11884038" y="6896830"/>
            <a:ext cx="8209501" cy="6060105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>
          <a:xfrm rot="-1393429">
            <a:off x="12271558" y="6401948"/>
            <a:ext cx="4723918" cy="2308815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9"/>
          <a:srcRect t="29429" b="29429"/>
          <a:stretch>
            <a:fillRect/>
          </a:stretch>
        </p:blipFill>
        <p:spPr>
          <a:xfrm>
            <a:off x="6980261" y="5943223"/>
            <a:ext cx="4327479" cy="600872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10"/>
          <a:srcRect/>
          <a:stretch>
            <a:fillRect/>
          </a:stretch>
        </p:blipFill>
        <p:spPr>
          <a:xfrm>
            <a:off x="1732774" y="2271889"/>
            <a:ext cx="3597907" cy="3671334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11"/>
          <a:srcRect/>
          <a:stretch>
            <a:fillRect/>
          </a:stretch>
        </p:blipFill>
        <p:spPr>
          <a:xfrm rot="3042606">
            <a:off x="-947227" y="8169399"/>
            <a:ext cx="4602247" cy="3514966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2419979" y="2674988"/>
            <a:ext cx="13448042" cy="3268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061"/>
              </a:lnSpc>
            </a:pPr>
            <a:r>
              <a:rPr lang="en-US" sz="9329">
                <a:solidFill>
                  <a:srgbClr val="FFFFFF"/>
                </a:solidFill>
                <a:latin typeface="Neue Machina UltraBold"/>
              </a:rPr>
              <a:t>The new Generation of Human Resource  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640979" y="6000308"/>
            <a:ext cx="3006042" cy="4391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21"/>
              </a:lnSpc>
            </a:pPr>
            <a:r>
              <a:rPr lang="en-US" sz="2586">
                <a:solidFill>
                  <a:srgbClr val="01204C"/>
                </a:solidFill>
                <a:latin typeface="Montserrat Bold"/>
              </a:rPr>
              <a:t>Group 10 (H+AI)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500">
        <p14:honeycomb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3354044" y="1024236"/>
            <a:ext cx="6896632" cy="6896632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-4831439" y="3191290"/>
            <a:ext cx="8086060" cy="808606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 rot="5400000">
            <a:off x="11928816" y="449266"/>
            <a:ext cx="12718369" cy="9388469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>
          <a:xfrm>
            <a:off x="-1823539" y="2903539"/>
            <a:ext cx="5366128" cy="5017329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5069825" y="4597903"/>
            <a:ext cx="8148349" cy="16856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667"/>
              </a:lnSpc>
            </a:pPr>
            <a:r>
              <a:rPr lang="en-US" sz="9762" dirty="0">
                <a:solidFill>
                  <a:srgbClr val="FFFFFF"/>
                </a:solidFill>
                <a:latin typeface="Neue Machina UltraBold"/>
              </a:rPr>
              <a:t>Thank You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607424" y="3010315"/>
            <a:ext cx="3073152" cy="15760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dirty="0">
                <a:solidFill>
                  <a:srgbClr val="FFFFFF"/>
                </a:solidFill>
                <a:latin typeface="Neue Machina UltraBold"/>
              </a:rPr>
              <a:t>Q&amp;A</a:t>
            </a:r>
          </a:p>
        </p:txBody>
      </p:sp>
      <p:pic>
        <p:nvPicPr>
          <p:cNvPr id="8" name="Picture 8"/>
          <p:cNvPicPr>
            <a:picLocks noChangeAspect="1"/>
          </p:cNvPicPr>
          <p:nvPr/>
        </p:nvPicPr>
        <p:blipFill>
          <a:blip r:embed="rId9"/>
          <a:srcRect/>
          <a:stretch>
            <a:fillRect/>
          </a:stretch>
        </p:blipFill>
        <p:spPr>
          <a:xfrm>
            <a:off x="15788974" y="1621283"/>
            <a:ext cx="5382042" cy="5628279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10"/>
          <a:srcRect/>
          <a:stretch>
            <a:fillRect/>
          </a:stretch>
        </p:blipFill>
        <p:spPr>
          <a:xfrm>
            <a:off x="5785757" y="7923305"/>
            <a:ext cx="6716487" cy="670809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8" presetClass="exit" presetSubtype="0" accel="5000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anim calcmode="lin" valueType="num">
                                      <p:cBhvr>
                                        <p:cTn id="12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4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7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2963380" y="-2139072"/>
            <a:ext cx="8831880" cy="883188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3961" r="38317"/>
          <a:stretch>
            <a:fillRect/>
          </a:stretch>
        </p:blipFill>
        <p:spPr>
          <a:xfrm>
            <a:off x="13008264" y="99307"/>
            <a:ext cx="6511191" cy="11280306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800504" y="2797072"/>
            <a:ext cx="4290504" cy="6461228"/>
            <a:chOff x="0" y="0"/>
            <a:chExt cx="1565187" cy="235707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565187" cy="2357074"/>
            </a:xfrm>
            <a:custGeom>
              <a:avLst/>
              <a:gdLst/>
              <a:ahLst/>
              <a:cxnLst/>
              <a:rect l="l" t="t" r="r" b="b"/>
              <a:pathLst>
                <a:path w="1565187" h="2357074">
                  <a:moveTo>
                    <a:pt x="1440727" y="2357074"/>
                  </a:moveTo>
                  <a:lnTo>
                    <a:pt x="124460" y="2357074"/>
                  </a:lnTo>
                  <a:cubicBezTo>
                    <a:pt x="55880" y="2357074"/>
                    <a:pt x="0" y="2301194"/>
                    <a:pt x="0" y="223261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440727" y="0"/>
                  </a:lnTo>
                  <a:cubicBezTo>
                    <a:pt x="1509307" y="0"/>
                    <a:pt x="1565187" y="55880"/>
                    <a:pt x="1565187" y="124460"/>
                  </a:cubicBezTo>
                  <a:lnTo>
                    <a:pt x="1565187" y="2232614"/>
                  </a:lnTo>
                  <a:cubicBezTo>
                    <a:pt x="1565187" y="2301194"/>
                    <a:pt x="1509307" y="2357074"/>
                    <a:pt x="1440727" y="2357074"/>
                  </a:cubicBezTo>
                  <a:close/>
                </a:path>
              </a:pathLst>
            </a:custGeom>
            <a:solidFill>
              <a:srgbClr val="2D2F30">
                <a:alpha val="30980"/>
              </a:srgbClr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6966592" y="2797072"/>
            <a:ext cx="4290504" cy="6461228"/>
            <a:chOff x="0" y="0"/>
            <a:chExt cx="1565187" cy="235707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565187" cy="2357074"/>
            </a:xfrm>
            <a:custGeom>
              <a:avLst/>
              <a:gdLst/>
              <a:ahLst/>
              <a:cxnLst/>
              <a:rect l="l" t="t" r="r" b="b"/>
              <a:pathLst>
                <a:path w="1565187" h="2357074">
                  <a:moveTo>
                    <a:pt x="1440727" y="2357074"/>
                  </a:moveTo>
                  <a:lnTo>
                    <a:pt x="124460" y="2357074"/>
                  </a:lnTo>
                  <a:cubicBezTo>
                    <a:pt x="55880" y="2357074"/>
                    <a:pt x="0" y="2301194"/>
                    <a:pt x="0" y="223261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440727" y="0"/>
                  </a:lnTo>
                  <a:cubicBezTo>
                    <a:pt x="1509307" y="0"/>
                    <a:pt x="1565187" y="55880"/>
                    <a:pt x="1565187" y="124460"/>
                  </a:cubicBezTo>
                  <a:lnTo>
                    <a:pt x="1565187" y="2232614"/>
                  </a:lnTo>
                  <a:cubicBezTo>
                    <a:pt x="1565187" y="2301194"/>
                    <a:pt x="1509307" y="2357074"/>
                    <a:pt x="1440727" y="2357074"/>
                  </a:cubicBezTo>
                  <a:close/>
                </a:path>
              </a:pathLst>
            </a:custGeom>
            <a:solidFill>
              <a:srgbClr val="2D2F30">
                <a:alpha val="30980"/>
              </a:srgbClr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12056104" y="2797072"/>
            <a:ext cx="4290504" cy="6461228"/>
            <a:chOff x="0" y="0"/>
            <a:chExt cx="1565187" cy="2357074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565187" cy="2357074"/>
            </a:xfrm>
            <a:custGeom>
              <a:avLst/>
              <a:gdLst/>
              <a:ahLst/>
              <a:cxnLst/>
              <a:rect l="l" t="t" r="r" b="b"/>
              <a:pathLst>
                <a:path w="1565187" h="2357074">
                  <a:moveTo>
                    <a:pt x="1440727" y="2357074"/>
                  </a:moveTo>
                  <a:lnTo>
                    <a:pt x="124460" y="2357074"/>
                  </a:lnTo>
                  <a:cubicBezTo>
                    <a:pt x="55880" y="2357074"/>
                    <a:pt x="0" y="2301194"/>
                    <a:pt x="0" y="223261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440727" y="0"/>
                  </a:lnTo>
                  <a:cubicBezTo>
                    <a:pt x="1509307" y="0"/>
                    <a:pt x="1565187" y="55880"/>
                    <a:pt x="1565187" y="124460"/>
                  </a:cubicBezTo>
                  <a:lnTo>
                    <a:pt x="1565187" y="2232614"/>
                  </a:lnTo>
                  <a:cubicBezTo>
                    <a:pt x="1565187" y="2301194"/>
                    <a:pt x="1509307" y="2357074"/>
                    <a:pt x="1440727" y="2357074"/>
                  </a:cubicBezTo>
                  <a:close/>
                </a:path>
              </a:pathLst>
            </a:custGeom>
            <a:solidFill>
              <a:srgbClr val="2D2F30">
                <a:alpha val="30980"/>
              </a:srgbClr>
            </a:solidFill>
          </p:spPr>
        </p:sp>
      </p:grpSp>
      <p:pic>
        <p:nvPicPr>
          <p:cNvPr id="10" name="Picture 10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 rot="4238979">
            <a:off x="-345749" y="-2366999"/>
            <a:ext cx="3493701" cy="5774713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 rot="-3223036">
            <a:off x="15631061" y="3684321"/>
            <a:ext cx="6022673" cy="3553377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5584449" y="591298"/>
            <a:ext cx="7119102" cy="1685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667"/>
              </a:lnSpc>
            </a:pPr>
            <a:r>
              <a:rPr lang="en-US" sz="9762">
                <a:solidFill>
                  <a:srgbClr val="FFFFFF"/>
                </a:solidFill>
                <a:latin typeface="Neue Machina UltraBold"/>
              </a:rPr>
              <a:t>Team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603563" y="4954948"/>
            <a:ext cx="2953329" cy="2052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379"/>
              </a:lnSpc>
            </a:pPr>
            <a:r>
              <a:rPr lang="en-US" sz="1699" dirty="0">
                <a:solidFill>
                  <a:srgbClr val="FFFFFF"/>
                </a:solidFill>
                <a:latin typeface="Montserrat"/>
              </a:rPr>
              <a:t>Indonesian studying in Vietnam for more than 18 years. 4 distinct languages with ease. I'm a student of IT right now. possess a keen interest for learning new things. 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289336" y="3343336"/>
            <a:ext cx="3594618" cy="4381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74"/>
              </a:lnSpc>
            </a:pPr>
            <a:r>
              <a:rPr lang="en-US" sz="2624" dirty="0">
                <a:solidFill>
                  <a:srgbClr val="FFFFFF"/>
                </a:solidFill>
                <a:latin typeface="Montserrat Semi-Bold Bold"/>
              </a:rPr>
              <a:t>David Santoso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7635179" y="4954948"/>
            <a:ext cx="2953329" cy="26428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379"/>
              </a:lnSpc>
            </a:pPr>
            <a:r>
              <a:rPr lang="en-US" sz="1699" dirty="0">
                <a:solidFill>
                  <a:srgbClr val="FFFFFF"/>
                </a:solidFill>
                <a:latin typeface="Montserrat"/>
              </a:rPr>
              <a:t>Currently taking a degree of Business (Management). Fluent in up to three languages, including my native Vietnamese, English, and a rudimentary degree of Japanese.</a:t>
            </a:r>
          </a:p>
          <a:p>
            <a:pPr>
              <a:lnSpc>
                <a:spcPts val="2379"/>
              </a:lnSpc>
            </a:pPr>
            <a:endParaRPr lang="en-US" sz="1699" dirty="0">
              <a:solidFill>
                <a:srgbClr val="FFFFFF"/>
              </a:solidFill>
              <a:latin typeface="Montserrat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7314534" y="3343336"/>
            <a:ext cx="3594618" cy="4381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74"/>
              </a:lnSpc>
            </a:pPr>
            <a:r>
              <a:rPr lang="en-US" sz="2624" dirty="0">
                <a:solidFill>
                  <a:srgbClr val="FFFFFF"/>
                </a:solidFill>
                <a:latin typeface="Montserrat Semi-Bold Bold"/>
              </a:rPr>
              <a:t>Tran Minh Sang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7885020" y="4164791"/>
            <a:ext cx="2453646" cy="3069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08"/>
              </a:lnSpc>
            </a:pPr>
            <a:r>
              <a:rPr lang="en-US" sz="1791" dirty="0">
                <a:solidFill>
                  <a:srgbClr val="FFFFFF"/>
                </a:solidFill>
                <a:latin typeface="Montserrat Bold"/>
              </a:rPr>
              <a:t>S3818464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2724691" y="4954948"/>
            <a:ext cx="2953329" cy="2938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379"/>
              </a:lnSpc>
            </a:pPr>
            <a:r>
              <a:rPr lang="en-US" sz="1699" dirty="0">
                <a:solidFill>
                  <a:srgbClr val="FFFFFF"/>
                </a:solidFill>
                <a:latin typeface="Montserrat"/>
              </a:rPr>
              <a:t>Currently a student majoring IT. I will be taking AI for my minor. Had some IT lessons before in high school, such as basic HTML and simple Python. I have a lot of passion about programming</a:t>
            </a:r>
          </a:p>
          <a:p>
            <a:pPr>
              <a:lnSpc>
                <a:spcPts val="2379"/>
              </a:lnSpc>
            </a:pPr>
            <a:endParaRPr lang="en-US" sz="1699" dirty="0">
              <a:solidFill>
                <a:srgbClr val="FFFFFF"/>
              </a:solidFill>
              <a:latin typeface="Montserrat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2404046" y="3343336"/>
            <a:ext cx="3594618" cy="4381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74"/>
              </a:lnSpc>
            </a:pPr>
            <a:r>
              <a:rPr lang="en-US" sz="2624" dirty="0">
                <a:solidFill>
                  <a:srgbClr val="FFFFFF"/>
                </a:solidFill>
                <a:latin typeface="Montserrat Semi-Bold Bold"/>
              </a:rPr>
              <a:t>Ho Van Khoa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2974532" y="4164791"/>
            <a:ext cx="2453646" cy="3069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08"/>
              </a:lnSpc>
            </a:pPr>
            <a:r>
              <a:rPr lang="en-US" sz="1791" dirty="0">
                <a:solidFill>
                  <a:srgbClr val="FFFFFF"/>
                </a:solidFill>
                <a:latin typeface="Montserrat Bold"/>
              </a:rPr>
              <a:t>S3997024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2859822" y="4164791"/>
            <a:ext cx="2453646" cy="3069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08"/>
              </a:lnSpc>
            </a:pPr>
            <a:r>
              <a:rPr lang="en-US" sz="1791" dirty="0">
                <a:solidFill>
                  <a:srgbClr val="FFFFFF"/>
                </a:solidFill>
                <a:latin typeface="Montserrat Bold"/>
              </a:rPr>
              <a:t>S3824107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Bar dir="vert"/>
      </p:transition>
    </mc:Choice>
    <mc:Fallback xmlns="">
      <p:transition spd="slow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3875567" y="-5108501"/>
            <a:ext cx="9808535" cy="9808535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-1823539" y="6359184"/>
            <a:ext cx="8086060" cy="808606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 rot="5400000">
            <a:off x="9029493" y="1664950"/>
            <a:ext cx="12718369" cy="9388469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>
          <a:xfrm>
            <a:off x="533898" y="2346313"/>
            <a:ext cx="2292647" cy="2635226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9"/>
          <a:srcRect/>
          <a:stretch>
            <a:fillRect/>
          </a:stretch>
        </p:blipFill>
        <p:spPr>
          <a:xfrm rot="1953174">
            <a:off x="-59279" y="8766770"/>
            <a:ext cx="5153321" cy="3040459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10"/>
          <a:srcRect/>
          <a:stretch>
            <a:fillRect/>
          </a:stretch>
        </p:blipFill>
        <p:spPr>
          <a:xfrm>
            <a:off x="12726913" y="1664932"/>
            <a:ext cx="6888896" cy="7185289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2219491" y="3454376"/>
            <a:ext cx="10837236" cy="18090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4740"/>
              </a:lnSpc>
            </a:pPr>
            <a:r>
              <a:rPr lang="en-US" sz="10529" dirty="0">
                <a:solidFill>
                  <a:srgbClr val="FFFFFF"/>
                </a:solidFill>
                <a:latin typeface="Neue Machina UltraBold"/>
              </a:rPr>
              <a:t>Description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219491" y="5496900"/>
            <a:ext cx="9352067" cy="8963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21"/>
              </a:lnSpc>
            </a:pPr>
            <a:r>
              <a:rPr lang="en-US" sz="2586" dirty="0">
                <a:solidFill>
                  <a:srgbClr val="FFFFFF"/>
                </a:solidFill>
                <a:latin typeface="Montserrat"/>
              </a:rPr>
              <a:t>We are a third-party company that helps companies with their recruiting and managing their employment. 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1487719" y="-2942560"/>
            <a:ext cx="8996085" cy="8996085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-2714326" y="6543974"/>
            <a:ext cx="5428652" cy="5428652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028700" y="3342394"/>
            <a:ext cx="3689072" cy="4970298"/>
            <a:chOff x="0" y="0"/>
            <a:chExt cx="1345784" cy="181317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345784" cy="1813178"/>
            </a:xfrm>
            <a:custGeom>
              <a:avLst/>
              <a:gdLst/>
              <a:ahLst/>
              <a:cxnLst/>
              <a:rect l="l" t="t" r="r" b="b"/>
              <a:pathLst>
                <a:path w="1345784" h="1813178">
                  <a:moveTo>
                    <a:pt x="1221324" y="1813178"/>
                  </a:moveTo>
                  <a:lnTo>
                    <a:pt x="124460" y="1813178"/>
                  </a:lnTo>
                  <a:cubicBezTo>
                    <a:pt x="55880" y="1813178"/>
                    <a:pt x="0" y="1757298"/>
                    <a:pt x="0" y="1688718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221324" y="0"/>
                  </a:lnTo>
                  <a:cubicBezTo>
                    <a:pt x="1289904" y="0"/>
                    <a:pt x="1345784" y="55880"/>
                    <a:pt x="1345784" y="124460"/>
                  </a:cubicBezTo>
                  <a:lnTo>
                    <a:pt x="1345784" y="1688718"/>
                  </a:lnTo>
                  <a:cubicBezTo>
                    <a:pt x="1345784" y="1757298"/>
                    <a:pt x="1289904" y="1813178"/>
                    <a:pt x="1221324" y="1813178"/>
                  </a:cubicBezTo>
                  <a:close/>
                </a:path>
              </a:pathLst>
            </a:custGeom>
            <a:solidFill>
              <a:srgbClr val="2D2F30">
                <a:alpha val="30980"/>
              </a:srgbClr>
            </a:solidFill>
          </p:spPr>
        </p:sp>
      </p:grpSp>
      <p:sp>
        <p:nvSpPr>
          <p:cNvPr id="6" name="AutoShape 6"/>
          <p:cNvSpPr/>
          <p:nvPr/>
        </p:nvSpPr>
        <p:spPr>
          <a:xfrm flipV="1">
            <a:off x="5470131" y="3753731"/>
            <a:ext cx="0" cy="3774193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7" name="Group 7"/>
          <p:cNvGrpSpPr/>
          <p:nvPr/>
        </p:nvGrpSpPr>
        <p:grpSpPr>
          <a:xfrm>
            <a:off x="6225828" y="3342394"/>
            <a:ext cx="4290504" cy="4970298"/>
            <a:chOff x="0" y="0"/>
            <a:chExt cx="1565187" cy="181317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565187" cy="1813178"/>
            </a:xfrm>
            <a:custGeom>
              <a:avLst/>
              <a:gdLst/>
              <a:ahLst/>
              <a:cxnLst/>
              <a:rect l="l" t="t" r="r" b="b"/>
              <a:pathLst>
                <a:path w="1565187" h="1813178">
                  <a:moveTo>
                    <a:pt x="1440727" y="1813178"/>
                  </a:moveTo>
                  <a:lnTo>
                    <a:pt x="124460" y="1813178"/>
                  </a:lnTo>
                  <a:cubicBezTo>
                    <a:pt x="55880" y="1813178"/>
                    <a:pt x="0" y="1757298"/>
                    <a:pt x="0" y="1688718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440727" y="0"/>
                  </a:lnTo>
                  <a:cubicBezTo>
                    <a:pt x="1509307" y="0"/>
                    <a:pt x="1565187" y="55880"/>
                    <a:pt x="1565187" y="124460"/>
                  </a:cubicBezTo>
                  <a:lnTo>
                    <a:pt x="1565187" y="1688718"/>
                  </a:lnTo>
                  <a:cubicBezTo>
                    <a:pt x="1565187" y="1757298"/>
                    <a:pt x="1509307" y="1813178"/>
                    <a:pt x="1440727" y="1813178"/>
                  </a:cubicBezTo>
                  <a:close/>
                </a:path>
              </a:pathLst>
            </a:custGeom>
            <a:solidFill>
              <a:srgbClr val="2D2F30">
                <a:alpha val="30980"/>
              </a:srgbClr>
            </a:solidFill>
          </p:spPr>
        </p:sp>
      </p:grpSp>
      <p:sp>
        <p:nvSpPr>
          <p:cNvPr id="9" name="AutoShape 9"/>
          <p:cNvSpPr/>
          <p:nvPr/>
        </p:nvSpPr>
        <p:spPr>
          <a:xfrm rot="-5400000">
            <a:off x="9191962" y="5631302"/>
            <a:ext cx="3774193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10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4925882" y="6874980"/>
            <a:ext cx="6095177" cy="6095177"/>
          </a:xfrm>
          <a:prstGeom prst="rect">
            <a:avLst/>
          </a:prstGeom>
        </p:spPr>
      </p:pic>
      <p:grpSp>
        <p:nvGrpSpPr>
          <p:cNvPr id="11" name="Group 11"/>
          <p:cNvGrpSpPr/>
          <p:nvPr/>
        </p:nvGrpSpPr>
        <p:grpSpPr>
          <a:xfrm>
            <a:off x="11487719" y="3342394"/>
            <a:ext cx="4290504" cy="4970298"/>
            <a:chOff x="0" y="0"/>
            <a:chExt cx="1565187" cy="181317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565187" cy="1813178"/>
            </a:xfrm>
            <a:custGeom>
              <a:avLst/>
              <a:gdLst/>
              <a:ahLst/>
              <a:cxnLst/>
              <a:rect l="l" t="t" r="r" b="b"/>
              <a:pathLst>
                <a:path w="1565187" h="1813178">
                  <a:moveTo>
                    <a:pt x="1440727" y="1813178"/>
                  </a:moveTo>
                  <a:lnTo>
                    <a:pt x="124460" y="1813178"/>
                  </a:lnTo>
                  <a:cubicBezTo>
                    <a:pt x="55880" y="1813178"/>
                    <a:pt x="0" y="1757298"/>
                    <a:pt x="0" y="1688718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440727" y="0"/>
                  </a:lnTo>
                  <a:cubicBezTo>
                    <a:pt x="1509307" y="0"/>
                    <a:pt x="1565187" y="55880"/>
                    <a:pt x="1565187" y="124460"/>
                  </a:cubicBezTo>
                  <a:lnTo>
                    <a:pt x="1565187" y="1688718"/>
                  </a:lnTo>
                  <a:cubicBezTo>
                    <a:pt x="1565187" y="1757298"/>
                    <a:pt x="1509307" y="1813178"/>
                    <a:pt x="1440727" y="1813178"/>
                  </a:cubicBezTo>
                  <a:close/>
                </a:path>
              </a:pathLst>
            </a:custGeom>
            <a:solidFill>
              <a:srgbClr val="2D2F30">
                <a:alpha val="30980"/>
              </a:srgbClr>
            </a:solidFill>
          </p:spPr>
        </p:sp>
      </p:grpSp>
      <p:pic>
        <p:nvPicPr>
          <p:cNvPr id="13" name="Picture 13"/>
          <p:cNvPicPr>
            <a:picLocks noChangeAspect="1"/>
          </p:cNvPicPr>
          <p:nvPr/>
        </p:nvPicPr>
        <p:blipFill>
          <a:blip r:embed="rId6"/>
          <a:srcRect r="5349"/>
          <a:stretch>
            <a:fillRect/>
          </a:stretch>
        </p:blipFill>
        <p:spPr>
          <a:xfrm rot="-320654">
            <a:off x="15023685" y="2224"/>
            <a:ext cx="4471230" cy="2308815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 rot="4661459">
            <a:off x="-860948" y="8286627"/>
            <a:ext cx="2778658" cy="2285446"/>
          </a:xfrm>
          <a:prstGeom prst="rect">
            <a:avLst/>
          </a:prstGeom>
        </p:spPr>
      </p:pic>
      <p:pic>
        <p:nvPicPr>
          <p:cNvPr id="15" name="Picture 15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>
          <a:xfrm>
            <a:off x="15778223" y="6543974"/>
            <a:ext cx="7210834" cy="5994006"/>
          </a:xfrm>
          <a:prstGeom prst="rect">
            <a:avLst/>
          </a:prstGeom>
        </p:spPr>
      </p:pic>
      <p:sp>
        <p:nvSpPr>
          <p:cNvPr id="16" name="TextBox 16"/>
          <p:cNvSpPr txBox="1"/>
          <p:nvPr/>
        </p:nvSpPr>
        <p:spPr>
          <a:xfrm>
            <a:off x="1028700" y="828675"/>
            <a:ext cx="7119102" cy="16856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667"/>
              </a:lnSpc>
            </a:pPr>
            <a:r>
              <a:rPr lang="en-US" sz="9762">
                <a:solidFill>
                  <a:srgbClr val="FFFFFF"/>
                </a:solidFill>
                <a:latin typeface="Neue Machina UltraBold"/>
              </a:rPr>
              <a:t>Needs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370371" y="3798228"/>
            <a:ext cx="2772083" cy="8876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72"/>
              </a:lnSpc>
            </a:pPr>
            <a:r>
              <a:rPr lang="en-US" sz="2551" dirty="0">
                <a:solidFill>
                  <a:srgbClr val="FFFFFF"/>
                </a:solidFill>
                <a:latin typeface="Neue Machina UltraBold"/>
              </a:rPr>
              <a:t>Efficiency and Automation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228111" y="5612252"/>
            <a:ext cx="3101819" cy="1387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797" lvl="1" indent="-215899">
              <a:lnSpc>
                <a:spcPts val="2799"/>
              </a:lnSpc>
              <a:buFont typeface="Arial"/>
              <a:buChar char="•"/>
            </a:pPr>
            <a:r>
              <a:rPr lang="en-US" sz="1999" dirty="0">
                <a:solidFill>
                  <a:srgbClr val="FFFFFF"/>
                </a:solidFill>
                <a:latin typeface="Montserrat"/>
              </a:rPr>
              <a:t>Resume Screening </a:t>
            </a:r>
          </a:p>
          <a:p>
            <a:pPr marL="431797" lvl="1" indent="-215899">
              <a:lnSpc>
                <a:spcPts val="2799"/>
              </a:lnSpc>
              <a:buFont typeface="Arial"/>
              <a:buChar char="•"/>
            </a:pPr>
            <a:r>
              <a:rPr lang="en-US" sz="1999" dirty="0">
                <a:solidFill>
                  <a:srgbClr val="FFFFFF"/>
                </a:solidFill>
                <a:latin typeface="Montserrat"/>
              </a:rPr>
              <a:t>Candidate Sourcing </a:t>
            </a:r>
          </a:p>
          <a:p>
            <a:pPr marL="431797" lvl="1" indent="-215899">
              <a:lnSpc>
                <a:spcPts val="2799"/>
              </a:lnSpc>
              <a:buFont typeface="Arial"/>
              <a:buChar char="•"/>
            </a:pPr>
            <a:r>
              <a:rPr lang="en-US" sz="1999" dirty="0">
                <a:solidFill>
                  <a:srgbClr val="FFFFFF"/>
                </a:solidFill>
                <a:latin typeface="Montserrat"/>
              </a:rPr>
              <a:t>Employee Onboarding 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6727429" y="3798228"/>
            <a:ext cx="2598564" cy="13353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72"/>
              </a:lnSpc>
            </a:pPr>
            <a:r>
              <a:rPr lang="en-US" sz="2551" dirty="0">
                <a:solidFill>
                  <a:srgbClr val="FFFFFF"/>
                </a:solidFill>
                <a:latin typeface="Neue Machina UltraBold"/>
              </a:rPr>
              <a:t>Improved Candidate Experience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6688106" y="5650212"/>
            <a:ext cx="2677210" cy="1749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>
              <a:lnSpc>
                <a:spcPts val="2800"/>
              </a:lnSpc>
              <a:buFont typeface="Arial"/>
              <a:buChar char="•"/>
            </a:pPr>
            <a:r>
              <a:rPr lang="en-US" sz="2000" dirty="0">
                <a:solidFill>
                  <a:srgbClr val="FFFFFF"/>
                </a:solidFill>
                <a:latin typeface="Montserrat"/>
              </a:rPr>
              <a:t>Quick and Personalized Responses</a:t>
            </a:r>
          </a:p>
          <a:p>
            <a:pPr marL="431801" lvl="1" indent="-215900">
              <a:lnSpc>
                <a:spcPts val="2800"/>
              </a:lnSpc>
              <a:buFont typeface="Arial"/>
              <a:buChar char="•"/>
            </a:pPr>
            <a:r>
              <a:rPr lang="en-US" sz="2000" dirty="0">
                <a:solidFill>
                  <a:srgbClr val="FFFFFF"/>
                </a:solidFill>
                <a:latin typeface="Montserrat"/>
              </a:rPr>
              <a:t>Enhancing their Experience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1726758" y="5602727"/>
            <a:ext cx="3670257" cy="2101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>
              <a:lnSpc>
                <a:spcPts val="2800"/>
              </a:lnSpc>
              <a:buFont typeface="Arial"/>
              <a:buChar char="•"/>
            </a:pPr>
            <a:r>
              <a:rPr lang="en-US" sz="2000" dirty="0">
                <a:solidFill>
                  <a:srgbClr val="FFFFFF"/>
                </a:solidFill>
                <a:latin typeface="Montserrat"/>
              </a:rPr>
              <a:t>Sentiments and Preference</a:t>
            </a:r>
          </a:p>
          <a:p>
            <a:pPr marL="431801" lvl="1" indent="-215900">
              <a:lnSpc>
                <a:spcPts val="2800"/>
              </a:lnSpc>
              <a:buFont typeface="Arial"/>
              <a:buChar char="•"/>
            </a:pPr>
            <a:r>
              <a:rPr lang="en-US" sz="2000" dirty="0">
                <a:solidFill>
                  <a:srgbClr val="FFFFFF"/>
                </a:solidFill>
                <a:latin typeface="Montserrat"/>
              </a:rPr>
              <a:t>Personalized Development Plans</a:t>
            </a:r>
          </a:p>
          <a:p>
            <a:pPr marL="431801" lvl="1" indent="-215900">
              <a:lnSpc>
                <a:spcPts val="2800"/>
              </a:lnSpc>
              <a:buFont typeface="Arial"/>
              <a:buChar char="•"/>
            </a:pPr>
            <a:r>
              <a:rPr lang="en-US" sz="2000" dirty="0">
                <a:solidFill>
                  <a:srgbClr val="FFFFFF"/>
                </a:solidFill>
                <a:latin typeface="Montserrat"/>
              </a:rPr>
              <a:t>Improve Overall Engagement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1951104" y="3798228"/>
            <a:ext cx="2598564" cy="13353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72"/>
              </a:lnSpc>
            </a:pPr>
            <a:r>
              <a:rPr lang="en-US" sz="2551" dirty="0">
                <a:solidFill>
                  <a:srgbClr val="FFFFFF"/>
                </a:solidFill>
                <a:latin typeface="Neue Machina UltraBold"/>
              </a:rPr>
              <a:t>Enhanced Employee Engagement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19" grpId="0"/>
      <p:bldP spid="20" grpId="0"/>
      <p:bldP spid="21" grpId="0"/>
      <p:bldP spid="2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1487719" y="-2942560"/>
            <a:ext cx="8996085" cy="8996085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-2714326" y="6543974"/>
            <a:ext cx="5428652" cy="5428652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028700" y="3342394"/>
            <a:ext cx="4290504" cy="4970298"/>
            <a:chOff x="0" y="0"/>
            <a:chExt cx="1565187" cy="181317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565187" cy="1813178"/>
            </a:xfrm>
            <a:custGeom>
              <a:avLst/>
              <a:gdLst/>
              <a:ahLst/>
              <a:cxnLst/>
              <a:rect l="l" t="t" r="r" b="b"/>
              <a:pathLst>
                <a:path w="1565187" h="1813178">
                  <a:moveTo>
                    <a:pt x="1440727" y="1813178"/>
                  </a:moveTo>
                  <a:lnTo>
                    <a:pt x="124460" y="1813178"/>
                  </a:lnTo>
                  <a:cubicBezTo>
                    <a:pt x="55880" y="1813178"/>
                    <a:pt x="0" y="1757298"/>
                    <a:pt x="0" y="1688718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440727" y="0"/>
                  </a:lnTo>
                  <a:cubicBezTo>
                    <a:pt x="1509307" y="0"/>
                    <a:pt x="1565187" y="55880"/>
                    <a:pt x="1565187" y="124460"/>
                  </a:cubicBezTo>
                  <a:lnTo>
                    <a:pt x="1565187" y="1688718"/>
                  </a:lnTo>
                  <a:cubicBezTo>
                    <a:pt x="1565187" y="1757298"/>
                    <a:pt x="1509307" y="1813178"/>
                    <a:pt x="1440727" y="1813178"/>
                  </a:cubicBezTo>
                  <a:close/>
                </a:path>
              </a:pathLst>
            </a:custGeom>
            <a:solidFill>
              <a:srgbClr val="2D2F30">
                <a:alpha val="30980"/>
              </a:srgbClr>
            </a:solidFill>
          </p:spPr>
        </p:sp>
      </p:grpSp>
      <p:sp>
        <p:nvSpPr>
          <p:cNvPr id="6" name="AutoShape 6"/>
          <p:cNvSpPr/>
          <p:nvPr/>
        </p:nvSpPr>
        <p:spPr>
          <a:xfrm rot="-5400000">
            <a:off x="3930071" y="5631302"/>
            <a:ext cx="3774193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7" name="Group 7"/>
          <p:cNvGrpSpPr/>
          <p:nvPr/>
        </p:nvGrpSpPr>
        <p:grpSpPr>
          <a:xfrm>
            <a:off x="6225828" y="3342394"/>
            <a:ext cx="4290504" cy="4970298"/>
            <a:chOff x="0" y="0"/>
            <a:chExt cx="1565187" cy="181317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565187" cy="1813178"/>
            </a:xfrm>
            <a:custGeom>
              <a:avLst/>
              <a:gdLst/>
              <a:ahLst/>
              <a:cxnLst/>
              <a:rect l="l" t="t" r="r" b="b"/>
              <a:pathLst>
                <a:path w="1565187" h="1813178">
                  <a:moveTo>
                    <a:pt x="1440727" y="1813178"/>
                  </a:moveTo>
                  <a:lnTo>
                    <a:pt x="124460" y="1813178"/>
                  </a:lnTo>
                  <a:cubicBezTo>
                    <a:pt x="55880" y="1813178"/>
                    <a:pt x="0" y="1757298"/>
                    <a:pt x="0" y="1688718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440727" y="0"/>
                  </a:lnTo>
                  <a:cubicBezTo>
                    <a:pt x="1509307" y="0"/>
                    <a:pt x="1565187" y="55880"/>
                    <a:pt x="1565187" y="124460"/>
                  </a:cubicBezTo>
                  <a:lnTo>
                    <a:pt x="1565187" y="1688718"/>
                  </a:lnTo>
                  <a:cubicBezTo>
                    <a:pt x="1565187" y="1757298"/>
                    <a:pt x="1509307" y="1813178"/>
                    <a:pt x="1440727" y="1813178"/>
                  </a:cubicBezTo>
                  <a:close/>
                </a:path>
              </a:pathLst>
            </a:custGeom>
            <a:solidFill>
              <a:srgbClr val="2D2F30">
                <a:alpha val="30980"/>
              </a:srgbClr>
            </a:solidFill>
          </p:spPr>
        </p:sp>
      </p:grpSp>
      <p:sp>
        <p:nvSpPr>
          <p:cNvPr id="9" name="AutoShape 9"/>
          <p:cNvSpPr/>
          <p:nvPr/>
        </p:nvSpPr>
        <p:spPr>
          <a:xfrm rot="-5400000">
            <a:off x="9191962" y="5631302"/>
            <a:ext cx="3774193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10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4925882" y="6874980"/>
            <a:ext cx="6095177" cy="6095177"/>
          </a:xfrm>
          <a:prstGeom prst="rect">
            <a:avLst/>
          </a:prstGeom>
        </p:spPr>
      </p:pic>
      <p:grpSp>
        <p:nvGrpSpPr>
          <p:cNvPr id="11" name="Group 11"/>
          <p:cNvGrpSpPr/>
          <p:nvPr/>
        </p:nvGrpSpPr>
        <p:grpSpPr>
          <a:xfrm>
            <a:off x="11487719" y="3342394"/>
            <a:ext cx="4290504" cy="4970298"/>
            <a:chOff x="0" y="0"/>
            <a:chExt cx="1565187" cy="181317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565187" cy="1813178"/>
            </a:xfrm>
            <a:custGeom>
              <a:avLst/>
              <a:gdLst/>
              <a:ahLst/>
              <a:cxnLst/>
              <a:rect l="l" t="t" r="r" b="b"/>
              <a:pathLst>
                <a:path w="1565187" h="1813178">
                  <a:moveTo>
                    <a:pt x="1440727" y="1813178"/>
                  </a:moveTo>
                  <a:lnTo>
                    <a:pt x="124460" y="1813178"/>
                  </a:lnTo>
                  <a:cubicBezTo>
                    <a:pt x="55880" y="1813178"/>
                    <a:pt x="0" y="1757298"/>
                    <a:pt x="0" y="1688718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440727" y="0"/>
                  </a:lnTo>
                  <a:cubicBezTo>
                    <a:pt x="1509307" y="0"/>
                    <a:pt x="1565187" y="55880"/>
                    <a:pt x="1565187" y="124460"/>
                  </a:cubicBezTo>
                  <a:lnTo>
                    <a:pt x="1565187" y="1688718"/>
                  </a:lnTo>
                  <a:cubicBezTo>
                    <a:pt x="1565187" y="1757298"/>
                    <a:pt x="1509307" y="1813178"/>
                    <a:pt x="1440727" y="1813178"/>
                  </a:cubicBezTo>
                  <a:close/>
                </a:path>
              </a:pathLst>
            </a:custGeom>
            <a:solidFill>
              <a:srgbClr val="2D2F30">
                <a:alpha val="30980"/>
              </a:srgbClr>
            </a:solidFill>
          </p:spPr>
        </p:sp>
      </p:grpSp>
      <p:pic>
        <p:nvPicPr>
          <p:cNvPr id="13" name="Picture 13"/>
          <p:cNvPicPr>
            <a:picLocks noChangeAspect="1"/>
          </p:cNvPicPr>
          <p:nvPr/>
        </p:nvPicPr>
        <p:blipFill>
          <a:blip r:embed="rId6"/>
          <a:srcRect r="5349"/>
          <a:stretch>
            <a:fillRect/>
          </a:stretch>
        </p:blipFill>
        <p:spPr>
          <a:xfrm rot="-320654">
            <a:off x="15023685" y="2224"/>
            <a:ext cx="4471230" cy="2308815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 rot="4661459">
            <a:off x="-860948" y="8286627"/>
            <a:ext cx="2778658" cy="2285446"/>
          </a:xfrm>
          <a:prstGeom prst="rect">
            <a:avLst/>
          </a:prstGeom>
        </p:spPr>
      </p:pic>
      <p:pic>
        <p:nvPicPr>
          <p:cNvPr id="15" name="Picture 15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>
          <a:xfrm>
            <a:off x="15778223" y="6543974"/>
            <a:ext cx="7210834" cy="5994006"/>
          </a:xfrm>
          <a:prstGeom prst="rect">
            <a:avLst/>
          </a:prstGeom>
        </p:spPr>
      </p:pic>
      <p:sp>
        <p:nvSpPr>
          <p:cNvPr id="16" name="TextBox 16"/>
          <p:cNvSpPr txBox="1"/>
          <p:nvPr/>
        </p:nvSpPr>
        <p:spPr>
          <a:xfrm>
            <a:off x="1028700" y="828675"/>
            <a:ext cx="7119102" cy="16856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667"/>
              </a:lnSpc>
            </a:pPr>
            <a:r>
              <a:rPr lang="en-US" sz="9762">
                <a:solidFill>
                  <a:srgbClr val="FFFFFF"/>
                </a:solidFill>
                <a:latin typeface="Neue Machina UltraBold"/>
              </a:rPr>
              <a:t>Wants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446516" y="3922553"/>
            <a:ext cx="2598564" cy="8876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72"/>
              </a:lnSpc>
            </a:pPr>
            <a:r>
              <a:rPr lang="en-US" sz="2551" dirty="0">
                <a:solidFill>
                  <a:srgbClr val="FFFFFF"/>
                </a:solidFill>
                <a:latin typeface="Neue Machina UltraBold"/>
              </a:rPr>
              <a:t>HR Process Optimization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370371" y="5638350"/>
            <a:ext cx="2991261" cy="1739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797" lvl="1" indent="-215899">
              <a:lnSpc>
                <a:spcPts val="2799"/>
              </a:lnSpc>
              <a:buFont typeface="Arial"/>
              <a:buChar char="•"/>
            </a:pPr>
            <a:r>
              <a:rPr lang="en-US" sz="1999" dirty="0">
                <a:solidFill>
                  <a:srgbClr val="FFFFFF"/>
                </a:solidFill>
                <a:latin typeface="Montserrat"/>
              </a:rPr>
              <a:t>Reducing Manual Efforts</a:t>
            </a:r>
          </a:p>
          <a:p>
            <a:pPr marL="431797" lvl="1" indent="-215899">
              <a:lnSpc>
                <a:spcPts val="2799"/>
              </a:lnSpc>
              <a:buFont typeface="Arial"/>
              <a:buChar char="•"/>
            </a:pPr>
            <a:r>
              <a:rPr lang="en-US" sz="1999" dirty="0">
                <a:solidFill>
                  <a:srgbClr val="FFFFFF"/>
                </a:solidFill>
                <a:latin typeface="Montserrat"/>
              </a:rPr>
              <a:t>Minimizing Errors</a:t>
            </a:r>
          </a:p>
          <a:p>
            <a:pPr marL="431797" lvl="1" indent="-215899">
              <a:lnSpc>
                <a:spcPts val="2799"/>
              </a:lnSpc>
              <a:buFont typeface="Arial"/>
              <a:buChar char="•"/>
            </a:pPr>
            <a:r>
              <a:rPr lang="en-US" sz="1999" dirty="0">
                <a:solidFill>
                  <a:srgbClr val="FFFFFF"/>
                </a:solidFill>
                <a:latin typeface="Montserrat"/>
              </a:rPr>
              <a:t>Increasing Efficiency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6660738" y="3798228"/>
            <a:ext cx="2598564" cy="13504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72"/>
              </a:lnSpc>
            </a:pPr>
            <a:r>
              <a:rPr lang="en-US" sz="2551" dirty="0">
                <a:solidFill>
                  <a:srgbClr val="FFFFFF"/>
                </a:solidFill>
                <a:latin typeface="Neue Machina UltraBold"/>
              </a:rPr>
              <a:t>Talent Acquisition and Retention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6672861" y="5602727"/>
            <a:ext cx="2949882" cy="1749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>
              <a:lnSpc>
                <a:spcPts val="2800"/>
              </a:lnSpc>
              <a:buFont typeface="Arial"/>
              <a:buChar char="•"/>
            </a:pPr>
            <a:r>
              <a:rPr lang="en-US" sz="2000" dirty="0">
                <a:solidFill>
                  <a:srgbClr val="FFFFFF"/>
                </a:solidFill>
                <a:latin typeface="Montserrat"/>
              </a:rPr>
              <a:t>Predictive Analytics</a:t>
            </a:r>
          </a:p>
          <a:p>
            <a:pPr marL="431801" lvl="1" indent="-215900">
              <a:lnSpc>
                <a:spcPts val="2800"/>
              </a:lnSpc>
              <a:buFont typeface="Arial"/>
              <a:buChar char="•"/>
            </a:pPr>
            <a:r>
              <a:rPr lang="en-US" sz="2000" dirty="0">
                <a:solidFill>
                  <a:srgbClr val="FFFFFF"/>
                </a:solidFill>
                <a:latin typeface="Montserrat"/>
              </a:rPr>
              <a:t>Personalized Recommendations</a:t>
            </a:r>
          </a:p>
          <a:p>
            <a:pPr>
              <a:lnSpc>
                <a:spcPts val="2800"/>
              </a:lnSpc>
            </a:pPr>
            <a:endParaRPr lang="en-US" sz="2000" dirty="0">
              <a:solidFill>
                <a:srgbClr val="FFFFFF"/>
              </a:solidFill>
              <a:latin typeface="Montserrat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1797843" y="5286798"/>
            <a:ext cx="3670257" cy="2101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>
              <a:lnSpc>
                <a:spcPts val="2800"/>
              </a:lnSpc>
              <a:buFont typeface="Arial"/>
              <a:buChar char="•"/>
            </a:pPr>
            <a:r>
              <a:rPr lang="en-US" sz="2000" dirty="0">
                <a:solidFill>
                  <a:srgbClr val="FFFFFF"/>
                </a:solidFill>
                <a:latin typeface="Montserrat"/>
              </a:rPr>
              <a:t>Personalized Learning and Development Opportunities</a:t>
            </a:r>
          </a:p>
          <a:p>
            <a:pPr marL="431801" lvl="1" indent="-215900">
              <a:lnSpc>
                <a:spcPts val="2800"/>
              </a:lnSpc>
              <a:buFont typeface="Arial"/>
              <a:buChar char="•"/>
            </a:pPr>
            <a:r>
              <a:rPr lang="en-US" sz="2000" dirty="0">
                <a:solidFill>
                  <a:srgbClr val="FFFFFF"/>
                </a:solidFill>
                <a:latin typeface="Montserrat"/>
              </a:rPr>
              <a:t>Real-time Feedback</a:t>
            </a:r>
          </a:p>
          <a:p>
            <a:pPr marL="431801" lvl="1" indent="-215900">
              <a:lnSpc>
                <a:spcPts val="2800"/>
              </a:lnSpc>
              <a:buFont typeface="Arial"/>
              <a:buChar char="•"/>
            </a:pPr>
            <a:r>
              <a:rPr lang="en-US" sz="2000" dirty="0">
                <a:solidFill>
                  <a:srgbClr val="FFFFFF"/>
                </a:solidFill>
                <a:latin typeface="Montserrat"/>
              </a:rPr>
              <a:t>Performance Management Systems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1951104" y="3798228"/>
            <a:ext cx="2598564" cy="13353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72"/>
              </a:lnSpc>
            </a:pPr>
            <a:r>
              <a:rPr lang="en-US" sz="2551" dirty="0">
                <a:solidFill>
                  <a:srgbClr val="FFFFFF"/>
                </a:solidFill>
                <a:latin typeface="Neue Machina UltraBold"/>
              </a:rPr>
              <a:t>Employee Experience Enhancement</a:t>
            </a:r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19" grpId="0"/>
      <p:bldP spid="20" grpId="0"/>
      <p:bldP spid="21" grpId="0"/>
      <p:bldP spid="2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1487719" y="-2942560"/>
            <a:ext cx="8996085" cy="8996085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-2714326" y="6543974"/>
            <a:ext cx="5428652" cy="5428652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028700" y="3342394"/>
            <a:ext cx="4290504" cy="4970298"/>
            <a:chOff x="0" y="0"/>
            <a:chExt cx="1565187" cy="181317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565187" cy="1813178"/>
            </a:xfrm>
            <a:custGeom>
              <a:avLst/>
              <a:gdLst/>
              <a:ahLst/>
              <a:cxnLst/>
              <a:rect l="l" t="t" r="r" b="b"/>
              <a:pathLst>
                <a:path w="1565187" h="1813178">
                  <a:moveTo>
                    <a:pt x="1440727" y="1813178"/>
                  </a:moveTo>
                  <a:lnTo>
                    <a:pt x="124460" y="1813178"/>
                  </a:lnTo>
                  <a:cubicBezTo>
                    <a:pt x="55880" y="1813178"/>
                    <a:pt x="0" y="1757298"/>
                    <a:pt x="0" y="1688718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440727" y="0"/>
                  </a:lnTo>
                  <a:cubicBezTo>
                    <a:pt x="1509307" y="0"/>
                    <a:pt x="1565187" y="55880"/>
                    <a:pt x="1565187" y="124460"/>
                  </a:cubicBezTo>
                  <a:lnTo>
                    <a:pt x="1565187" y="1688718"/>
                  </a:lnTo>
                  <a:cubicBezTo>
                    <a:pt x="1565187" y="1757298"/>
                    <a:pt x="1509307" y="1813178"/>
                    <a:pt x="1440727" y="1813178"/>
                  </a:cubicBezTo>
                  <a:close/>
                </a:path>
              </a:pathLst>
            </a:custGeom>
            <a:solidFill>
              <a:srgbClr val="2D2F30">
                <a:alpha val="30980"/>
              </a:srgbClr>
            </a:solidFill>
          </p:spPr>
        </p:sp>
      </p:grpSp>
      <p:sp>
        <p:nvSpPr>
          <p:cNvPr id="6" name="AutoShape 6"/>
          <p:cNvSpPr/>
          <p:nvPr/>
        </p:nvSpPr>
        <p:spPr>
          <a:xfrm rot="-5400000">
            <a:off x="3930071" y="5631302"/>
            <a:ext cx="3774193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7" name="Group 7"/>
          <p:cNvGrpSpPr/>
          <p:nvPr/>
        </p:nvGrpSpPr>
        <p:grpSpPr>
          <a:xfrm>
            <a:off x="6225828" y="3342394"/>
            <a:ext cx="4290504" cy="4970298"/>
            <a:chOff x="0" y="0"/>
            <a:chExt cx="1565187" cy="181317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565187" cy="1813178"/>
            </a:xfrm>
            <a:custGeom>
              <a:avLst/>
              <a:gdLst/>
              <a:ahLst/>
              <a:cxnLst/>
              <a:rect l="l" t="t" r="r" b="b"/>
              <a:pathLst>
                <a:path w="1565187" h="1813178">
                  <a:moveTo>
                    <a:pt x="1440727" y="1813178"/>
                  </a:moveTo>
                  <a:lnTo>
                    <a:pt x="124460" y="1813178"/>
                  </a:lnTo>
                  <a:cubicBezTo>
                    <a:pt x="55880" y="1813178"/>
                    <a:pt x="0" y="1757298"/>
                    <a:pt x="0" y="1688718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440727" y="0"/>
                  </a:lnTo>
                  <a:cubicBezTo>
                    <a:pt x="1509307" y="0"/>
                    <a:pt x="1565187" y="55880"/>
                    <a:pt x="1565187" y="124460"/>
                  </a:cubicBezTo>
                  <a:lnTo>
                    <a:pt x="1565187" y="1688718"/>
                  </a:lnTo>
                  <a:cubicBezTo>
                    <a:pt x="1565187" y="1757298"/>
                    <a:pt x="1509307" y="1813178"/>
                    <a:pt x="1440727" y="1813178"/>
                  </a:cubicBezTo>
                  <a:close/>
                </a:path>
              </a:pathLst>
            </a:custGeom>
            <a:solidFill>
              <a:srgbClr val="2D2F30">
                <a:alpha val="30980"/>
              </a:srgbClr>
            </a:solidFill>
          </p:spPr>
        </p:sp>
      </p:grpSp>
      <p:sp>
        <p:nvSpPr>
          <p:cNvPr id="9" name="AutoShape 9"/>
          <p:cNvSpPr/>
          <p:nvPr/>
        </p:nvSpPr>
        <p:spPr>
          <a:xfrm rot="-5400000">
            <a:off x="9191962" y="5631302"/>
            <a:ext cx="3774193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10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4925882" y="6874980"/>
            <a:ext cx="6095177" cy="6095177"/>
          </a:xfrm>
          <a:prstGeom prst="rect">
            <a:avLst/>
          </a:prstGeom>
        </p:spPr>
      </p:pic>
      <p:grpSp>
        <p:nvGrpSpPr>
          <p:cNvPr id="11" name="Group 11"/>
          <p:cNvGrpSpPr/>
          <p:nvPr/>
        </p:nvGrpSpPr>
        <p:grpSpPr>
          <a:xfrm>
            <a:off x="11487719" y="3342394"/>
            <a:ext cx="4290504" cy="4970298"/>
            <a:chOff x="0" y="0"/>
            <a:chExt cx="1565187" cy="181317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565187" cy="1813178"/>
            </a:xfrm>
            <a:custGeom>
              <a:avLst/>
              <a:gdLst/>
              <a:ahLst/>
              <a:cxnLst/>
              <a:rect l="l" t="t" r="r" b="b"/>
              <a:pathLst>
                <a:path w="1565187" h="1813178">
                  <a:moveTo>
                    <a:pt x="1440727" y="1813178"/>
                  </a:moveTo>
                  <a:lnTo>
                    <a:pt x="124460" y="1813178"/>
                  </a:lnTo>
                  <a:cubicBezTo>
                    <a:pt x="55880" y="1813178"/>
                    <a:pt x="0" y="1757298"/>
                    <a:pt x="0" y="1688718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440727" y="0"/>
                  </a:lnTo>
                  <a:cubicBezTo>
                    <a:pt x="1509307" y="0"/>
                    <a:pt x="1565187" y="55880"/>
                    <a:pt x="1565187" y="124460"/>
                  </a:cubicBezTo>
                  <a:lnTo>
                    <a:pt x="1565187" y="1688718"/>
                  </a:lnTo>
                  <a:cubicBezTo>
                    <a:pt x="1565187" y="1757298"/>
                    <a:pt x="1509307" y="1813178"/>
                    <a:pt x="1440727" y="1813178"/>
                  </a:cubicBezTo>
                  <a:close/>
                </a:path>
              </a:pathLst>
            </a:custGeom>
            <a:solidFill>
              <a:srgbClr val="2D2F30">
                <a:alpha val="30980"/>
              </a:srgbClr>
            </a:solidFill>
          </p:spPr>
        </p:sp>
      </p:grpSp>
      <p:pic>
        <p:nvPicPr>
          <p:cNvPr id="13" name="Picture 13"/>
          <p:cNvPicPr>
            <a:picLocks noChangeAspect="1"/>
          </p:cNvPicPr>
          <p:nvPr/>
        </p:nvPicPr>
        <p:blipFill>
          <a:blip r:embed="rId6"/>
          <a:srcRect r="5349"/>
          <a:stretch>
            <a:fillRect/>
          </a:stretch>
        </p:blipFill>
        <p:spPr>
          <a:xfrm rot="-320654">
            <a:off x="15023685" y="2224"/>
            <a:ext cx="4471230" cy="2308815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 rot="4661459">
            <a:off x="-860948" y="8286627"/>
            <a:ext cx="2778658" cy="2285446"/>
          </a:xfrm>
          <a:prstGeom prst="rect">
            <a:avLst/>
          </a:prstGeom>
        </p:spPr>
      </p:pic>
      <p:pic>
        <p:nvPicPr>
          <p:cNvPr id="15" name="Picture 15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>
          <a:xfrm>
            <a:off x="15778223" y="6543974"/>
            <a:ext cx="7210834" cy="5994006"/>
          </a:xfrm>
          <a:prstGeom prst="rect">
            <a:avLst/>
          </a:prstGeom>
        </p:spPr>
      </p:pic>
      <p:sp>
        <p:nvSpPr>
          <p:cNvPr id="16" name="TextBox 16"/>
          <p:cNvSpPr txBox="1"/>
          <p:nvPr/>
        </p:nvSpPr>
        <p:spPr>
          <a:xfrm>
            <a:off x="1028700" y="828675"/>
            <a:ext cx="7119102" cy="16856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667"/>
              </a:lnSpc>
            </a:pPr>
            <a:r>
              <a:rPr lang="en-US" sz="9762" dirty="0">
                <a:solidFill>
                  <a:srgbClr val="FFFFFF"/>
                </a:solidFill>
                <a:latin typeface="Neue Machina UltraBold"/>
              </a:rPr>
              <a:t>Users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370371" y="3798228"/>
            <a:ext cx="2598564" cy="9232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12"/>
              </a:lnSpc>
            </a:pPr>
            <a:r>
              <a:rPr lang="en-US" sz="2651" dirty="0">
                <a:solidFill>
                  <a:srgbClr val="FFFFFF"/>
                </a:solidFill>
                <a:latin typeface="Neue Machina UltraBold"/>
              </a:rPr>
              <a:t>HR Professionals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370371" y="5135245"/>
            <a:ext cx="2991261" cy="1739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797" lvl="1" indent="-215899">
              <a:lnSpc>
                <a:spcPts val="2799"/>
              </a:lnSpc>
              <a:buFont typeface="Arial"/>
              <a:buChar char="•"/>
            </a:pPr>
            <a:r>
              <a:rPr lang="en-US" sz="1999" dirty="0">
                <a:solidFill>
                  <a:srgbClr val="FFFFFF"/>
                </a:solidFill>
                <a:latin typeface="Montserrat"/>
              </a:rPr>
              <a:t>Streamline their Daily Tasks</a:t>
            </a:r>
          </a:p>
          <a:p>
            <a:pPr marL="431797" lvl="1" indent="-215899">
              <a:lnSpc>
                <a:spcPts val="2799"/>
              </a:lnSpc>
              <a:buFont typeface="Arial"/>
              <a:buChar char="•"/>
            </a:pPr>
            <a:r>
              <a:rPr lang="en-US" sz="1999" dirty="0">
                <a:solidFill>
                  <a:srgbClr val="FFFFFF"/>
                </a:solidFill>
                <a:latin typeface="Montserrat"/>
              </a:rPr>
              <a:t>Gain Data Insights</a:t>
            </a:r>
          </a:p>
          <a:p>
            <a:pPr marL="431797" lvl="1" indent="-215899">
              <a:lnSpc>
                <a:spcPts val="2799"/>
              </a:lnSpc>
              <a:buFont typeface="Arial"/>
              <a:buChar char="•"/>
            </a:pPr>
            <a:r>
              <a:rPr lang="en-US" sz="1999" dirty="0">
                <a:solidFill>
                  <a:srgbClr val="FFFFFF"/>
                </a:solidFill>
                <a:latin typeface="Montserrat"/>
              </a:rPr>
              <a:t>Make Informed Decisions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6660738" y="3904274"/>
            <a:ext cx="2598564" cy="4565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12"/>
              </a:lnSpc>
            </a:pPr>
            <a:r>
              <a:rPr lang="en-US" sz="2651" dirty="0">
                <a:solidFill>
                  <a:srgbClr val="FFFFFF"/>
                </a:solidFill>
                <a:latin typeface="Neue Machina UltraBold"/>
              </a:rPr>
              <a:t>Recruiters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6567500" y="5105400"/>
            <a:ext cx="2677210" cy="21280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>
              <a:lnSpc>
                <a:spcPts val="2800"/>
              </a:lnSpc>
              <a:buFont typeface="Arial"/>
              <a:buChar char="•"/>
            </a:pPr>
            <a:r>
              <a:rPr lang="en-US" sz="2000" dirty="0">
                <a:solidFill>
                  <a:srgbClr val="FFFFFF"/>
                </a:solidFill>
                <a:latin typeface="Montserrat"/>
              </a:rPr>
              <a:t>Resume Screening</a:t>
            </a:r>
          </a:p>
          <a:p>
            <a:pPr marL="431801" lvl="1" indent="-215900">
              <a:lnSpc>
                <a:spcPts val="2800"/>
              </a:lnSpc>
              <a:buFont typeface="Arial"/>
              <a:buChar char="•"/>
            </a:pPr>
            <a:r>
              <a:rPr lang="en-US" sz="2000" dirty="0">
                <a:solidFill>
                  <a:srgbClr val="FFFFFF"/>
                </a:solidFill>
                <a:latin typeface="Montserrat"/>
              </a:rPr>
              <a:t>Candidate Matching</a:t>
            </a:r>
          </a:p>
          <a:p>
            <a:pPr marL="431801" lvl="1" indent="-215900">
              <a:lnSpc>
                <a:spcPts val="2800"/>
              </a:lnSpc>
              <a:buFont typeface="Arial"/>
              <a:buChar char="•"/>
            </a:pPr>
            <a:r>
              <a:rPr lang="en-US" sz="2000" dirty="0">
                <a:solidFill>
                  <a:srgbClr val="FFFFFF"/>
                </a:solidFill>
                <a:latin typeface="Montserrat"/>
              </a:rPr>
              <a:t>Interview Scheduling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1797843" y="5125720"/>
            <a:ext cx="3670257" cy="139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>
              <a:lnSpc>
                <a:spcPts val="2800"/>
              </a:lnSpc>
              <a:buFont typeface="Arial"/>
              <a:buChar char="•"/>
            </a:pPr>
            <a:r>
              <a:rPr lang="en-US" sz="2000" dirty="0">
                <a:solidFill>
                  <a:srgbClr val="FFFFFF"/>
                </a:solidFill>
                <a:latin typeface="Montserrat"/>
              </a:rPr>
              <a:t>Personalized Learning Opportunities</a:t>
            </a:r>
          </a:p>
          <a:p>
            <a:pPr marL="431801" lvl="1" indent="-215900">
              <a:lnSpc>
                <a:spcPts val="2800"/>
              </a:lnSpc>
              <a:buFont typeface="Arial"/>
              <a:buChar char="•"/>
            </a:pPr>
            <a:r>
              <a:rPr lang="en-US" sz="2000" dirty="0">
                <a:solidFill>
                  <a:srgbClr val="FFFFFF"/>
                </a:solidFill>
                <a:latin typeface="Montserrat"/>
              </a:rPr>
              <a:t>Self-service HR Portals</a:t>
            </a:r>
          </a:p>
          <a:p>
            <a:pPr marL="431801" lvl="1" indent="-215900">
              <a:lnSpc>
                <a:spcPts val="2800"/>
              </a:lnSpc>
              <a:buFont typeface="Arial"/>
              <a:buChar char="•"/>
            </a:pPr>
            <a:r>
              <a:rPr lang="en-US" sz="2000" dirty="0">
                <a:solidFill>
                  <a:srgbClr val="FFFFFF"/>
                </a:solidFill>
                <a:latin typeface="Montserrat"/>
              </a:rPr>
              <a:t>Performance Feedback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1993458" y="3904274"/>
            <a:ext cx="2598564" cy="4565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12"/>
              </a:lnSpc>
            </a:pPr>
            <a:r>
              <a:rPr lang="en-US" sz="2651" dirty="0">
                <a:solidFill>
                  <a:srgbClr val="FFFFFF"/>
                </a:solidFill>
                <a:latin typeface="Neue Machina UltraBold"/>
              </a:rPr>
              <a:t>Employees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19" grpId="0"/>
      <p:bldP spid="20" grpId="0"/>
      <p:bldP spid="21" grpId="0"/>
      <p:bldP spid="2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1478214" y="-4882840"/>
            <a:ext cx="9218676" cy="9218676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5720443" y="-1551311"/>
            <a:ext cx="8685325" cy="8685325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3247802" y="4806269"/>
            <a:ext cx="9218676" cy="9218676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0899438" y="7474099"/>
            <a:ext cx="8685325" cy="8685325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15869971" y="8535586"/>
            <a:ext cx="2778658" cy="2285446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 flipH="1">
            <a:off x="14020057" y="-2331083"/>
            <a:ext cx="4903845" cy="5636604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738930" y="2134307"/>
            <a:ext cx="11130050" cy="12442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168"/>
              </a:lnSpc>
            </a:pPr>
            <a:r>
              <a:rPr lang="en-US" sz="7263" dirty="0">
                <a:solidFill>
                  <a:srgbClr val="FFFFFF"/>
                </a:solidFill>
                <a:latin typeface="Neue Machina UltraBold"/>
              </a:rPr>
              <a:t>Innovation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360107" y="3569113"/>
            <a:ext cx="15899193" cy="14028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7899" lvl="1" indent="-433949">
              <a:lnSpc>
                <a:spcPts val="5627"/>
              </a:lnSpc>
              <a:buFont typeface="Arial"/>
              <a:buChar char="•"/>
            </a:pPr>
            <a:r>
              <a:rPr lang="en-US" sz="4019" dirty="0">
                <a:solidFill>
                  <a:srgbClr val="FFFFFF"/>
                </a:solidFill>
                <a:latin typeface="Montserrat"/>
              </a:rPr>
              <a:t>AI-Powered Recruitment(Resume Screening,  Candidate Sourcing)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360107" y="5238657"/>
            <a:ext cx="15899193" cy="6884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7899" lvl="1" indent="-433949">
              <a:lnSpc>
                <a:spcPts val="5627"/>
              </a:lnSpc>
              <a:buFont typeface="Arial"/>
              <a:buChar char="•"/>
            </a:pPr>
            <a:r>
              <a:rPr lang="en-US" sz="4019" dirty="0">
                <a:solidFill>
                  <a:srgbClr val="FFFFFF"/>
                </a:solidFill>
                <a:latin typeface="Montserrat"/>
              </a:rPr>
              <a:t>Bias Reduction Measure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360107" y="6445545"/>
            <a:ext cx="15899193" cy="6884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7899" lvl="1" indent="-433949">
              <a:lnSpc>
                <a:spcPts val="5627"/>
              </a:lnSpc>
              <a:buFont typeface="Arial"/>
              <a:buChar char="•"/>
            </a:pPr>
            <a:r>
              <a:rPr lang="en-US" sz="4019" dirty="0">
                <a:solidFill>
                  <a:srgbClr val="FFFFFF"/>
                </a:solidFill>
                <a:latin typeface="Montserrat"/>
              </a:rPr>
              <a:t>Data-driven Decision-making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833134">
            <a:off x="-234626" y="7511228"/>
            <a:ext cx="8732717" cy="6446333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-2686091" y="-3553501"/>
            <a:ext cx="7966832" cy="7966832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t="12719" r="38317"/>
          <a:stretch>
            <a:fillRect/>
          </a:stretch>
        </p:blipFill>
        <p:spPr>
          <a:xfrm>
            <a:off x="13500499" y="-175159"/>
            <a:ext cx="7517602" cy="10637319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>
          <a:xfrm>
            <a:off x="-1525788" y="7600025"/>
            <a:ext cx="3874294" cy="2862135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9"/>
          <a:srcRect/>
          <a:stretch>
            <a:fillRect/>
          </a:stretch>
        </p:blipFill>
        <p:spPr>
          <a:xfrm>
            <a:off x="11871907" y="6387161"/>
            <a:ext cx="8959061" cy="6831284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1681843" y="1518053"/>
            <a:ext cx="9289521" cy="16856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667"/>
              </a:lnSpc>
            </a:pPr>
            <a:r>
              <a:rPr lang="en-US" sz="9762">
                <a:solidFill>
                  <a:srgbClr val="FFFFFF"/>
                </a:solidFill>
                <a:latin typeface="Neue Machina UltraBold"/>
              </a:rPr>
              <a:t>Goal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81843" y="3734044"/>
            <a:ext cx="7726517" cy="4883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25740" lvl="1" indent="-312870">
              <a:lnSpc>
                <a:spcPts val="4057"/>
              </a:lnSpc>
              <a:buFont typeface="Arial"/>
              <a:buChar char="•"/>
            </a:pPr>
            <a:r>
              <a:rPr lang="en-US" sz="2898" dirty="0">
                <a:solidFill>
                  <a:srgbClr val="FFFFFF"/>
                </a:solidFill>
                <a:latin typeface="Montserrat"/>
              </a:rPr>
              <a:t>Better outcome for Workforce </a:t>
            </a:r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2186221" y="-2084520"/>
            <a:ext cx="8831880" cy="883188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10"/>
          <a:srcRect/>
          <a:stretch>
            <a:fillRect/>
          </a:stretch>
        </p:blipFill>
        <p:spPr>
          <a:xfrm>
            <a:off x="13814852" y="-3356103"/>
            <a:ext cx="6888896" cy="7185289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1681843" y="4618333"/>
            <a:ext cx="7726517" cy="10027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25740" lvl="1" indent="-312870">
              <a:lnSpc>
                <a:spcPts val="4057"/>
              </a:lnSpc>
              <a:buFont typeface="Arial"/>
              <a:buChar char="•"/>
            </a:pPr>
            <a:r>
              <a:rPr lang="en-US" sz="2898" dirty="0">
                <a:solidFill>
                  <a:srgbClr val="FFFFFF"/>
                </a:solidFill>
                <a:latin typeface="Montserrat"/>
              </a:rPr>
              <a:t>Creating Multicultural Working Environment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681843" y="6021092"/>
            <a:ext cx="7726517" cy="10027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25740" lvl="1" indent="-312870">
              <a:lnSpc>
                <a:spcPts val="4057"/>
              </a:lnSpc>
              <a:buFont typeface="Arial"/>
              <a:buChar char="•"/>
            </a:pPr>
            <a:r>
              <a:rPr lang="en-US" sz="2898" dirty="0">
                <a:solidFill>
                  <a:srgbClr val="FFFFFF"/>
                </a:solidFill>
                <a:latin typeface="Montserrat"/>
              </a:rPr>
              <a:t>Reduce Significant Time and Cost of the Traditional Recruitment Process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 tmFilter="0,0; .5, 1; 1, 1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 tmFilter="0,0; .5, 1; 1, 1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  <p:bldP spid="1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1478214" y="-4882840"/>
            <a:ext cx="9218676" cy="9218676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5720443" y="-1551311"/>
            <a:ext cx="8685325" cy="8685325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3247802" y="4806269"/>
            <a:ext cx="9218676" cy="9218676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0899438" y="7474099"/>
            <a:ext cx="8685325" cy="8685325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15869971" y="8535586"/>
            <a:ext cx="2778658" cy="2285446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 flipH="1">
            <a:off x="14020057" y="-2331083"/>
            <a:ext cx="4903845" cy="5636604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2117753" y="2134307"/>
            <a:ext cx="11130050" cy="11712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468"/>
              </a:lnSpc>
            </a:pPr>
            <a:r>
              <a:rPr lang="en-US" sz="6763">
                <a:solidFill>
                  <a:srgbClr val="FFFFFF"/>
                </a:solidFill>
                <a:latin typeface="Neue Machina UltraBold"/>
              </a:rPr>
              <a:t>Limitation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117753" y="3663413"/>
            <a:ext cx="11887695" cy="11428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6772" lvl="1" indent="-358386">
              <a:lnSpc>
                <a:spcPts val="4647"/>
              </a:lnSpc>
              <a:buFont typeface="Arial"/>
              <a:buChar char="•"/>
            </a:pPr>
            <a:r>
              <a:rPr lang="en-US" sz="3319" dirty="0">
                <a:solidFill>
                  <a:srgbClr val="FFFFFF"/>
                </a:solidFill>
                <a:latin typeface="Montserrat"/>
              </a:rPr>
              <a:t>Heavily depend on the quality and the relevance of data that AI engineers trained it on.</a:t>
            </a:r>
          </a:p>
        </p:txBody>
      </p:sp>
      <p:pic>
        <p:nvPicPr>
          <p:cNvPr id="10" name="Picture 10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>
          <a:xfrm rot="1365435">
            <a:off x="-4708637" y="-1177184"/>
            <a:ext cx="6282382" cy="6378053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2117753" y="5168219"/>
            <a:ext cx="11887695" cy="11428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6772" lvl="1" indent="-358386">
              <a:lnSpc>
                <a:spcPts val="4647"/>
              </a:lnSpc>
              <a:buFont typeface="Arial"/>
              <a:buChar char="•"/>
            </a:pPr>
            <a:r>
              <a:rPr lang="en-US" sz="3319" dirty="0">
                <a:solidFill>
                  <a:srgbClr val="FFFFFF"/>
                </a:solidFill>
                <a:latin typeface="Montserrat"/>
              </a:rPr>
              <a:t>Different mindset and Criteria to select the Appropriate Candidates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132361" y="6534011"/>
            <a:ext cx="11887695" cy="11428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6772" lvl="1" indent="-358386">
              <a:lnSpc>
                <a:spcPts val="4647"/>
              </a:lnSpc>
              <a:buFont typeface="Arial"/>
              <a:buChar char="•"/>
            </a:pPr>
            <a:r>
              <a:rPr lang="en-US" sz="3319" dirty="0">
                <a:solidFill>
                  <a:srgbClr val="FFFFFF"/>
                </a:solidFill>
                <a:latin typeface="Montserrat"/>
              </a:rPr>
              <a:t>Business can not replace the needs of humans by using this AI system to interview people.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  <p:bldP spid="1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321</Words>
  <Application>Microsoft Macintosh PowerPoint</Application>
  <PresentationFormat>Custom</PresentationFormat>
  <Paragraphs>65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Neue Machina UltraBold</vt:lpstr>
      <vt:lpstr>Arial</vt:lpstr>
      <vt:lpstr>Calibri</vt:lpstr>
      <vt:lpstr>Montserrat Semi-Bold Bold</vt:lpstr>
      <vt:lpstr>Montserrat Bold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Peach and Blue Illustrated Humans The Story of Hanukkah for Adults Events and Special Interest Presentation</dc:title>
  <cp:lastModifiedBy>卉薰 卓</cp:lastModifiedBy>
  <cp:revision>4</cp:revision>
  <dcterms:created xsi:type="dcterms:W3CDTF">2006-08-16T00:00:00Z</dcterms:created>
  <dcterms:modified xsi:type="dcterms:W3CDTF">2023-05-27T15:36:25Z</dcterms:modified>
  <dc:identifier>DAFjn24riK4</dc:identifier>
</cp:coreProperties>
</file>

<file path=docProps/thumbnail.jpeg>
</file>